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65" r:id="rId6"/>
    <p:sldId id="259" r:id="rId7"/>
    <p:sldId id="260" r:id="rId8"/>
    <p:sldId id="261" r:id="rId9"/>
    <p:sldId id="262" r:id="rId10"/>
    <p:sldId id="263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117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6F844-4D3B-4468-96B1-A17CAD37DD73}" type="datetimeFigureOut">
              <a:rPr lang="ru-RU" smtClean="0"/>
              <a:pPr/>
              <a:t>16.05.2022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D2B39-86A9-458C-B67C-ABCE423F90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6F844-4D3B-4468-96B1-A17CAD37DD73}" type="datetimeFigureOut">
              <a:rPr lang="ru-RU" smtClean="0"/>
              <a:pPr/>
              <a:t>16.05.2022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D2B39-86A9-458C-B67C-ABCE423F90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6F844-4D3B-4468-96B1-A17CAD37DD73}" type="datetimeFigureOut">
              <a:rPr lang="ru-RU" smtClean="0"/>
              <a:pPr/>
              <a:t>16.05.2022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D2B39-86A9-458C-B67C-ABCE423F90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6F844-4D3B-4468-96B1-A17CAD37DD73}" type="datetimeFigureOut">
              <a:rPr lang="ru-RU" smtClean="0"/>
              <a:pPr/>
              <a:t>16.05.2022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D2B39-86A9-458C-B67C-ABCE423F90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6F844-4D3B-4468-96B1-A17CAD37DD73}" type="datetimeFigureOut">
              <a:rPr lang="ru-RU" smtClean="0"/>
              <a:pPr/>
              <a:t>16.05.2022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D2B39-86A9-458C-B67C-ABCE423F90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6F844-4D3B-4468-96B1-A17CAD37DD73}" type="datetimeFigureOut">
              <a:rPr lang="ru-RU" smtClean="0"/>
              <a:pPr/>
              <a:t>16.05.2022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D2B39-86A9-458C-B67C-ABCE423F90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6F844-4D3B-4468-96B1-A17CAD37DD73}" type="datetimeFigureOut">
              <a:rPr lang="ru-RU" smtClean="0"/>
              <a:pPr/>
              <a:t>16.05.2022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D2B39-86A9-458C-B67C-ABCE423F90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6F844-4D3B-4468-96B1-A17CAD37DD73}" type="datetimeFigureOut">
              <a:rPr lang="ru-RU" smtClean="0"/>
              <a:pPr/>
              <a:t>16.05.2022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D2B39-86A9-458C-B67C-ABCE423F90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6F844-4D3B-4468-96B1-A17CAD37DD73}" type="datetimeFigureOut">
              <a:rPr lang="ru-RU" smtClean="0"/>
              <a:pPr/>
              <a:t>16.05.2022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D2B39-86A9-458C-B67C-ABCE423F90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6F844-4D3B-4468-96B1-A17CAD37DD73}" type="datetimeFigureOut">
              <a:rPr lang="ru-RU" smtClean="0"/>
              <a:pPr/>
              <a:t>16.05.2022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D2B39-86A9-458C-B67C-ABCE423F90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6F844-4D3B-4468-96B1-A17CAD37DD73}" type="datetimeFigureOut">
              <a:rPr lang="ru-RU" smtClean="0"/>
              <a:pPr/>
              <a:t>16.05.2022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D2B39-86A9-458C-B67C-ABCE423F90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66F844-4D3B-4468-96B1-A17CAD37DD73}" type="datetimeFigureOut">
              <a:rPr lang="ru-RU" smtClean="0"/>
              <a:pPr/>
              <a:t>16.05.2022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D2B39-86A9-458C-B67C-ABCE423F909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stagram.com/tv/CUmzpqnATbX/?utm_medium=share_sheet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7.jpeg"/><Relationship Id="rId2" Type="http://schemas.openxmlformats.org/officeDocument/2006/relationships/slide" Target="slide7.xml"/><Relationship Id="rId1" Type="http://schemas.openxmlformats.org/officeDocument/2006/relationships/slideLayout" Target="../slideLayouts/slideLayout6.xml"/><Relationship Id="rId6" Type="http://schemas.openxmlformats.org/officeDocument/2006/relationships/slide" Target="slide8.xml"/><Relationship Id="rId5" Type="http://schemas.openxmlformats.org/officeDocument/2006/relationships/image" Target="../media/image6.jpeg"/><Relationship Id="rId4" Type="http://schemas.openxmlformats.org/officeDocument/2006/relationships/slide" Target="slide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c/uzecTV/videos" TargetMode="External"/><Relationship Id="rId3" Type="http://schemas.openxmlformats.org/officeDocument/2006/relationships/image" Target="../media/image14.png"/><Relationship Id="rId7" Type="http://schemas.openxmlformats.org/officeDocument/2006/relationships/image" Target="../media/image17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1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slide" Target="slide10.xml"/><Relationship Id="rId5" Type="http://schemas.openxmlformats.org/officeDocument/2006/relationships/image" Target="../media/image20.jpeg"/><Relationship Id="rId4" Type="http://schemas.openxmlformats.org/officeDocument/2006/relationships/slide" Target="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ds05.infourok.ru/uploads/ex/07a3/00179aca-8de4ec3f/img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ds05.infourok.ru/uploads/ex/07a3/00179aca-8de4ec3f/img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714356"/>
            <a:ext cx="7524802" cy="564360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071538" y="285728"/>
            <a:ext cx="76438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3"/>
              </a:rPr>
              <a:t>https://www.instagram.com/tv/CUmzpqnATbX/?utm_medium=share_sheet</a:t>
            </a:r>
            <a:endParaRPr lang="en-US" dirty="0" smtClean="0"/>
          </a:p>
          <a:p>
            <a:endParaRPr lang="ru-RU" dirty="0"/>
          </a:p>
        </p:txBody>
      </p:sp>
      <p:pic>
        <p:nvPicPr>
          <p:cNvPr id="20482" name="Picture 2" descr="https://avatars.mds.yandex.net/get-zen_doc/1923220/pub_5d73cd211ee34f00aef13774_5d73cfa73f548700ad8b71b4/scale_1200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6000768"/>
            <a:ext cx="774671" cy="6476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buryadxelen.com/backend/web/assets/319430f9/pictures/24_4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ltGray">
          <a:xfrm>
            <a:off x="142876" y="142876"/>
            <a:ext cx="8929718" cy="657227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blackGray"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57158" y="500042"/>
            <a:ext cx="83582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</a:t>
            </a:r>
          </a:p>
          <a:p>
            <a:pPr algn="ctr"/>
            <a:r>
              <a:rPr lang="ru-RU" sz="2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«Детский сад 89 «Журавленок» компенсирующего вида </a:t>
            </a:r>
            <a:endParaRPr lang="ru-RU" sz="20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71868" y="2357430"/>
            <a:ext cx="2000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B0F0"/>
                </a:solidFill>
              </a:rPr>
              <a:t>ПРОЕКТ </a:t>
            </a:r>
            <a:endParaRPr lang="ru-RU" sz="3600" b="1" dirty="0">
              <a:solidFill>
                <a:srgbClr val="00B0F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71736" y="3000372"/>
            <a:ext cx="35004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«Погружение в языковую среду через прочтение народного эпоса «</a:t>
            </a:r>
            <a:r>
              <a:rPr lang="ru-RU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Гэсэра</a:t>
            </a:r>
            <a:r>
              <a:rPr lang="ru-RU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29124" y="4572008"/>
            <a:ext cx="39290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Автор: Дондукова Юлия Александрова</a:t>
            </a:r>
          </a:p>
          <a:p>
            <a:r>
              <a:rPr lang="ru-RU" sz="1200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Вампилова </a:t>
            </a:r>
            <a:r>
              <a:rPr lang="ru-RU" sz="1200" dirty="0" err="1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Саяна</a:t>
            </a:r>
            <a:r>
              <a:rPr lang="ru-RU" sz="1200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Максимовна</a:t>
            </a:r>
            <a:endParaRPr lang="ru-RU" sz="1200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43306" y="6000768"/>
            <a:ext cx="10001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2021</a:t>
            </a:r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1934" y="571480"/>
            <a:ext cx="4286280" cy="642942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B0F0"/>
                </a:solidFill>
              </a:rPr>
              <a:t>Паспорт проекта </a:t>
            </a:r>
            <a:endParaRPr lang="ru-RU" sz="3200" dirty="0">
              <a:solidFill>
                <a:srgbClr val="00B0F0"/>
              </a:solidFill>
            </a:endParaRPr>
          </a:p>
        </p:txBody>
      </p:sp>
      <p:pic>
        <p:nvPicPr>
          <p:cNvPr id="15362" name="Picture 2" descr="https://mplanetspb.ru/wp-content/uploads/pamyatnik-geseru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571612"/>
            <a:ext cx="3248219" cy="485778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929058" y="1357298"/>
            <a:ext cx="450059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u="sng" dirty="0" smtClean="0"/>
              <a:t>Тип проекта</a:t>
            </a:r>
            <a:r>
              <a:rPr lang="ru-RU" dirty="0" smtClean="0"/>
              <a:t>: информационно- практико-ориентированный </a:t>
            </a:r>
          </a:p>
          <a:p>
            <a:r>
              <a:rPr lang="ru-RU" u="sng" dirty="0" smtClean="0"/>
              <a:t>Вид проекта: </a:t>
            </a:r>
            <a:r>
              <a:rPr lang="ru-RU" dirty="0" smtClean="0"/>
              <a:t>долгосрочный </a:t>
            </a:r>
          </a:p>
          <a:p>
            <a:r>
              <a:rPr lang="ru-RU" u="sng" dirty="0" smtClean="0"/>
              <a:t>Сроки реализации: </a:t>
            </a:r>
            <a:r>
              <a:rPr lang="ru-RU" dirty="0" smtClean="0"/>
              <a:t>сентябрь 2021- май 2022</a:t>
            </a:r>
          </a:p>
          <a:p>
            <a:r>
              <a:rPr lang="ru-RU" u="sng" dirty="0" smtClean="0"/>
              <a:t>Участники проекта: </a:t>
            </a:r>
            <a:r>
              <a:rPr lang="ru-RU" dirty="0" smtClean="0"/>
              <a:t>педагоги ДОУ, воспитанники и их родители.</a:t>
            </a:r>
          </a:p>
          <a:p>
            <a:endParaRPr lang="ru-RU" dirty="0"/>
          </a:p>
          <a:p>
            <a:endParaRPr lang="ru-RU" dirty="0" smtClean="0"/>
          </a:p>
          <a:p>
            <a:r>
              <a:rPr lang="ru-RU" u="sng" dirty="0" smtClean="0"/>
              <a:t>Итоговое мероприятие:  </a:t>
            </a:r>
            <a:r>
              <a:rPr lang="ru-RU" dirty="0" smtClean="0"/>
              <a:t>Викторина « В гостях у </a:t>
            </a:r>
            <a:r>
              <a:rPr lang="ru-RU" dirty="0" err="1" smtClean="0"/>
              <a:t>Гэсэра</a:t>
            </a:r>
            <a:r>
              <a:rPr lang="ru-RU" dirty="0" smtClean="0"/>
              <a:t>»</a:t>
            </a:r>
          </a:p>
          <a:p>
            <a:endParaRPr lang="ru-RU" dirty="0"/>
          </a:p>
          <a:p>
            <a:r>
              <a:rPr lang="ru-RU" dirty="0" smtClean="0"/>
              <a:t>Результат проекта: создание мини-музея «</a:t>
            </a:r>
            <a:r>
              <a:rPr lang="ru-RU" dirty="0" err="1" smtClean="0"/>
              <a:t>Гэсэр</a:t>
            </a:r>
            <a:r>
              <a:rPr lang="ru-RU" dirty="0" smtClean="0"/>
              <a:t> - национальный герой», преобразование предметно-развивающей среды в группах и на участках ДОУ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428596" y="500042"/>
            <a:ext cx="82153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Проблема:</a:t>
            </a:r>
          </a:p>
          <a:p>
            <a:pPr algn="ctr"/>
            <a:r>
              <a:rPr lang="ru-RU" b="1" dirty="0" smtClean="0"/>
              <a:t>Многие педагоги и воспитанники детского сада  №89 «Журавленок» не знают о народном эпос, и единицы не слышали о таком достоянии нашего народа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500034" y="1643050"/>
            <a:ext cx="81439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Гипотеза проекта:  частично проблему можно устранить, если будут реализованы следующие условия  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42844" y="3643314"/>
            <a:ext cx="3000396" cy="27146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Comic Sans MS" pitchFamily="66" charset="0"/>
              </a:rPr>
              <a:t>Повышения уровня профессиональной компетентности педагогов путем совместных прочтения эпоса «</a:t>
            </a:r>
            <a:r>
              <a:rPr lang="ru-RU" sz="1400" dirty="0" err="1" smtClean="0">
                <a:latin typeface="Comic Sans MS" pitchFamily="66" charset="0"/>
              </a:rPr>
              <a:t>Гэсэр</a:t>
            </a:r>
            <a:r>
              <a:rPr lang="ru-RU" sz="1400" dirty="0" smtClean="0">
                <a:latin typeface="Comic Sans MS" pitchFamily="66" charset="0"/>
              </a:rPr>
              <a:t>» и обсуждения о смысле </a:t>
            </a:r>
            <a:r>
              <a:rPr lang="ru-RU" sz="1400" dirty="0" err="1" smtClean="0">
                <a:latin typeface="Comic Sans MS" pitchFamily="66" charset="0"/>
              </a:rPr>
              <a:t>улигера</a:t>
            </a:r>
            <a:r>
              <a:rPr lang="ru-RU" sz="1400" dirty="0" smtClean="0">
                <a:latin typeface="Comic Sans MS" pitchFamily="66" charset="0"/>
              </a:rPr>
              <a:t>, для адаптированного прочтения детьми</a:t>
            </a:r>
            <a:endParaRPr lang="ru-RU" sz="1400" dirty="0">
              <a:latin typeface="Comic Sans MS" pitchFamily="66" charset="0"/>
            </a:endParaRPr>
          </a:p>
        </p:txBody>
      </p:sp>
      <p:sp>
        <p:nvSpPr>
          <p:cNvPr id="18" name="Стрелка вправо 17"/>
          <p:cNvSpPr/>
          <p:nvPr/>
        </p:nvSpPr>
        <p:spPr>
          <a:xfrm rot="5400000">
            <a:off x="214282" y="2643182"/>
            <a:ext cx="1214446" cy="642942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2357422" y="2786058"/>
            <a:ext cx="3929090" cy="200026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Участие родителей в мероприятиях, направленных на погружение в языковую среду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0" name="Стрелка вниз 19"/>
          <p:cNvSpPr/>
          <p:nvPr/>
        </p:nvSpPr>
        <p:spPr>
          <a:xfrm>
            <a:off x="3714744" y="2285992"/>
            <a:ext cx="428628" cy="571504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572264" y="2357430"/>
            <a:ext cx="2357454" cy="192882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Переход родителей от роли пассивных наблюдателей к активному участию в сотрудничестве с ДОУ</a:t>
            </a:r>
            <a:endParaRPr lang="ru-RU" b="1" dirty="0"/>
          </a:p>
        </p:txBody>
      </p:sp>
      <p:sp>
        <p:nvSpPr>
          <p:cNvPr id="22" name="Стрелка вниз 21"/>
          <p:cNvSpPr/>
          <p:nvPr/>
        </p:nvSpPr>
        <p:spPr>
          <a:xfrm>
            <a:off x="7643834" y="1928802"/>
            <a:ext cx="285752" cy="357190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4143372" y="4714884"/>
            <a:ext cx="4714908" cy="1571636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Организация системной работы(мероприятий) с воспитанниками детского сада №89 «Журавленок». Направленных на погружение в языковую среду путем прочтения  героического эпоса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24" name="Стрелка вниз 23"/>
          <p:cNvSpPr/>
          <p:nvPr/>
        </p:nvSpPr>
        <p:spPr>
          <a:xfrm>
            <a:off x="6215074" y="2071678"/>
            <a:ext cx="285752" cy="2643206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2000264" cy="1011222"/>
          </a:xfrm>
        </p:spPr>
        <p:txBody>
          <a:bodyPr>
            <a:normAutofit/>
          </a:bodyPr>
          <a:lstStyle/>
          <a:p>
            <a:pPr algn="l"/>
            <a:r>
              <a:rPr lang="ru-RU" sz="2000" b="1" dirty="0" smtClean="0"/>
              <a:t>Цель проекта: </a:t>
            </a:r>
            <a:endParaRPr lang="ru-RU" sz="20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357422" y="357166"/>
            <a:ext cx="6000792" cy="10001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заинтересовать участников проекта к изучению культуры бурятского народа и языку, через прочтение эпоса.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4" name="Блок-схема: альтернативный процесс 3"/>
          <p:cNvSpPr/>
          <p:nvPr/>
        </p:nvSpPr>
        <p:spPr>
          <a:xfrm>
            <a:off x="142844" y="1643050"/>
            <a:ext cx="8786874" cy="857256"/>
          </a:xfrm>
          <a:prstGeom prst="flowChartAlternateProcess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ЗАДАЧИ проекта </a:t>
            </a:r>
            <a:endParaRPr lang="ru-RU" b="1" dirty="0"/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4071934" y="2500306"/>
            <a:ext cx="5072066" cy="785818"/>
          </a:xfrm>
          <a:prstGeom prst="flowChartAlternateProcess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Привлечение внимания участников к изучению бурятского языка</a:t>
            </a:r>
            <a:endParaRPr lang="ru-RU" dirty="0"/>
          </a:p>
        </p:txBody>
      </p:sp>
      <p:sp>
        <p:nvSpPr>
          <p:cNvPr id="13" name="Блок-схема: альтернативный процесс 12"/>
          <p:cNvSpPr/>
          <p:nvPr/>
        </p:nvSpPr>
        <p:spPr>
          <a:xfrm>
            <a:off x="3286084" y="3286124"/>
            <a:ext cx="5857916" cy="1000132"/>
          </a:xfrm>
          <a:prstGeom prst="flowChartAlternate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Преобразование развивающей предметно-пространственной  </a:t>
            </a:r>
            <a:r>
              <a:rPr lang="ru-RU" b="1" dirty="0" err="1" smtClean="0">
                <a:solidFill>
                  <a:schemeClr val="tx1"/>
                </a:solidFill>
              </a:rPr>
              <a:t>билингвальной</a:t>
            </a:r>
            <a:r>
              <a:rPr lang="ru-RU" b="1" dirty="0" smtClean="0">
                <a:solidFill>
                  <a:schemeClr val="tx1"/>
                </a:solidFill>
              </a:rPr>
              <a:t> среды в группах и на участках ДОУ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5" name="Блок-схема: альтернативный процесс 14"/>
          <p:cNvSpPr/>
          <p:nvPr/>
        </p:nvSpPr>
        <p:spPr>
          <a:xfrm>
            <a:off x="2000232" y="4286256"/>
            <a:ext cx="7143768" cy="1000132"/>
          </a:xfrm>
          <a:prstGeom prst="flowChartAlternateProces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Создание условия для формирования у детей познавательного интереса, путем просмотра спектакля «Ню</a:t>
            </a:r>
            <a:r>
              <a:rPr lang="en-US" b="1" dirty="0" smtClean="0">
                <a:solidFill>
                  <a:schemeClr val="tx1"/>
                </a:solidFill>
              </a:rPr>
              <a:t>h</a:t>
            </a:r>
            <a:r>
              <a:rPr lang="ru-RU" b="1" dirty="0" err="1" smtClean="0">
                <a:solidFill>
                  <a:schemeClr val="tx1"/>
                </a:solidFill>
              </a:rPr>
              <a:t>атай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нюргай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х</a:t>
            </a:r>
            <a:r>
              <a:rPr lang="en-US" b="1" dirty="0" smtClean="0">
                <a:solidFill>
                  <a:schemeClr val="tx1"/>
                </a:solidFill>
                <a:latin typeface="Times New Roman"/>
                <a:cs typeface="Times New Roman"/>
              </a:rPr>
              <a:t>ℽ</a:t>
            </a:r>
            <a:r>
              <a:rPr lang="ru-RU" b="1" dirty="0" smtClean="0">
                <a:solidFill>
                  <a:schemeClr val="tx1"/>
                </a:solidFill>
                <a:latin typeface="Times New Roman"/>
                <a:cs typeface="Times New Roman"/>
              </a:rPr>
              <a:t>б</a:t>
            </a:r>
            <a:r>
              <a:rPr lang="en-US" b="1" dirty="0" smtClean="0">
                <a:solidFill>
                  <a:schemeClr val="tx1"/>
                </a:solidFill>
                <a:latin typeface="Times New Roman"/>
                <a:cs typeface="Times New Roman"/>
              </a:rPr>
              <a:t> ℽ ℽ</a:t>
            </a:r>
            <a:r>
              <a:rPr lang="ru-RU" b="1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н</a:t>
            </a:r>
            <a:r>
              <a:rPr lang="ru-RU" b="1" dirty="0" smtClean="0">
                <a:solidFill>
                  <a:schemeClr val="tx1"/>
                </a:solidFill>
                <a:latin typeface="Times New Roman"/>
                <a:cs typeface="Times New Roman"/>
              </a:rPr>
              <a:t>» , прослушивания гимна «АБАЙ </a:t>
            </a:r>
            <a:r>
              <a:rPr lang="ru-RU" b="1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Гэсэр</a:t>
            </a:r>
            <a:r>
              <a:rPr lang="ru-RU" b="1" dirty="0" smtClean="0">
                <a:solidFill>
                  <a:schemeClr val="tx1"/>
                </a:solidFill>
                <a:latin typeface="Times New Roman"/>
                <a:cs typeface="Times New Roman"/>
              </a:rPr>
              <a:t>»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7" name="Блок-схема: альтернативный процесс 16"/>
          <p:cNvSpPr/>
          <p:nvPr/>
        </p:nvSpPr>
        <p:spPr>
          <a:xfrm>
            <a:off x="928662" y="5286388"/>
            <a:ext cx="8215338" cy="1000132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Поиск и приглашение в гости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</a:rPr>
              <a:t>улигершин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 для рассказывания эпоса детям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2536" name="Picture 8" descr="https://arigus.tv/video/VE/2020/JPG/1708_purbuev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571744"/>
            <a:ext cx="1822356" cy="16430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1538" y="142852"/>
            <a:ext cx="685804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8000">
                  <a:solidFill>
                    <a:srgbClr val="7030A0"/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Дорожная карта проекта </a:t>
            </a:r>
            <a:endParaRPr lang="ru-RU" sz="3200" b="1" dirty="0">
              <a:ln w="18000">
                <a:solidFill>
                  <a:srgbClr val="7030A0"/>
                </a:solidFill>
                <a:prstDash val="solid"/>
                <a:miter lim="800000"/>
              </a:ln>
              <a:solidFill>
                <a:srgbClr val="00B0F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3805914"/>
              </p:ext>
            </p:extLst>
          </p:nvPr>
        </p:nvGraphicFramePr>
        <p:xfrm>
          <a:off x="571472" y="1000108"/>
          <a:ext cx="8072495" cy="55222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3640"/>
                <a:gridCol w="2932607"/>
                <a:gridCol w="1393041"/>
                <a:gridCol w="2643207"/>
              </a:tblGrid>
              <a:tr h="285751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№ </a:t>
                      </a:r>
                      <a:r>
                        <a:rPr lang="ru-RU" sz="1200" dirty="0" err="1" smtClean="0"/>
                        <a:t>п\п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Мероприятия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Месяц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Участники </a:t>
                      </a:r>
                      <a:endParaRPr lang="ru-RU" sz="1200" dirty="0"/>
                    </a:p>
                  </a:txBody>
                  <a:tcPr/>
                </a:tc>
              </a:tr>
              <a:tr h="35719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Прочтение</a:t>
                      </a:r>
                      <a:r>
                        <a:rPr lang="ru-RU" sz="1200" baseline="0" dirty="0" smtClean="0"/>
                        <a:t> отрывков из эпоса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В течение года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Родители</a:t>
                      </a:r>
                      <a:r>
                        <a:rPr lang="ru-RU" sz="1200" baseline="0" dirty="0" smtClean="0"/>
                        <a:t> с</a:t>
                      </a:r>
                      <a:r>
                        <a:rPr lang="ru-RU" sz="1200" dirty="0" smtClean="0"/>
                        <a:t>тарших </a:t>
                      </a:r>
                      <a:r>
                        <a:rPr lang="ru-RU" sz="1200" dirty="0" smtClean="0"/>
                        <a:t>и </a:t>
                      </a:r>
                      <a:r>
                        <a:rPr lang="ru-RU" sz="1200" dirty="0" smtClean="0"/>
                        <a:t>подготовительных групп, </a:t>
                      </a:r>
                      <a:r>
                        <a:rPr lang="ru-RU" sz="1200" dirty="0" smtClean="0"/>
                        <a:t>учитель бурятского языка</a:t>
                      </a:r>
                      <a:endParaRPr lang="ru-RU" sz="1200" dirty="0"/>
                    </a:p>
                  </a:txBody>
                  <a:tcPr/>
                </a:tc>
              </a:tr>
              <a:tr h="400056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Конкурс рисунков и поделок</a:t>
                      </a:r>
                      <a:r>
                        <a:rPr lang="ru-RU" sz="1200" baseline="0" dirty="0" smtClean="0"/>
                        <a:t> на тему «</a:t>
                      </a:r>
                      <a:r>
                        <a:rPr lang="ru-RU" sz="1200" baseline="0" dirty="0" err="1" smtClean="0"/>
                        <a:t>Гэсэр</a:t>
                      </a:r>
                      <a:r>
                        <a:rPr lang="ru-RU" sz="1200" baseline="0" dirty="0" smtClean="0"/>
                        <a:t>»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Сентябрь, февраль</a:t>
                      </a:r>
                      <a:r>
                        <a:rPr lang="ru-RU" sz="1200" baseline="0" dirty="0" smtClean="0"/>
                        <a:t>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Педагоги, родители и воспитанники старших и подготовительных групп </a:t>
                      </a:r>
                      <a:endParaRPr lang="ru-RU" sz="1200" dirty="0"/>
                    </a:p>
                  </a:txBody>
                  <a:tcPr/>
                </a:tc>
              </a:tr>
              <a:tr h="442922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3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Экскурсия в музей</a:t>
                      </a:r>
                      <a:r>
                        <a:rPr lang="ru-RU" sz="1200" baseline="0" dirty="0" smtClean="0"/>
                        <a:t> имени </a:t>
                      </a:r>
                      <a:r>
                        <a:rPr lang="ru-RU" sz="1200" baseline="0" dirty="0" err="1" smtClean="0"/>
                        <a:t>Сампилова</a:t>
                      </a:r>
                      <a:r>
                        <a:rPr lang="ru-RU" sz="1200" baseline="0" dirty="0" smtClean="0"/>
                        <a:t>  (Изобразительная «</a:t>
                      </a:r>
                      <a:r>
                        <a:rPr lang="ru-RU" sz="1200" baseline="0" dirty="0" err="1" smtClean="0"/>
                        <a:t>Гэсэриада</a:t>
                      </a:r>
                      <a:r>
                        <a:rPr lang="ru-RU" sz="1200" baseline="0" dirty="0" smtClean="0"/>
                        <a:t>»)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Октябрь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Педагоги</a:t>
                      </a:r>
                      <a:r>
                        <a:rPr lang="ru-RU" sz="1200" baseline="0" dirty="0" smtClean="0"/>
                        <a:t> и </a:t>
                      </a:r>
                      <a:r>
                        <a:rPr lang="ru-RU" sz="1200" baseline="0" dirty="0" smtClean="0"/>
                        <a:t>родители, воспитанники </a:t>
                      </a:r>
                      <a:r>
                        <a:rPr lang="ru-RU" sz="1200" baseline="0" dirty="0" smtClean="0"/>
                        <a:t>старших, подготовительных групп</a:t>
                      </a:r>
                      <a:endParaRPr lang="ru-RU" sz="1200" dirty="0"/>
                    </a:p>
                  </a:txBody>
                  <a:tcPr/>
                </a:tc>
              </a:tr>
              <a:tr h="49148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4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/>
                        <a:t>Флэшмоб</a:t>
                      </a:r>
                      <a:r>
                        <a:rPr lang="ru-RU" sz="1200" dirty="0" smtClean="0"/>
                        <a:t> «Читаем эпос</a:t>
                      </a:r>
                      <a:r>
                        <a:rPr lang="ru-RU" sz="1200" baseline="0" dirty="0" smtClean="0"/>
                        <a:t> Абай </a:t>
                      </a:r>
                      <a:r>
                        <a:rPr lang="ru-RU" sz="1200" baseline="0" dirty="0" err="1" smtClean="0"/>
                        <a:t>Гэсэр</a:t>
                      </a:r>
                      <a:r>
                        <a:rPr lang="ru-RU" sz="1200" baseline="0" dirty="0" smtClean="0"/>
                        <a:t>», акция </a:t>
                      </a:r>
                      <a:r>
                        <a:rPr lang="en-US" sz="1200" baseline="0" dirty="0" smtClean="0"/>
                        <a:t>#</a:t>
                      </a:r>
                      <a:r>
                        <a:rPr lang="ru-RU" sz="1200" baseline="0" dirty="0" smtClean="0"/>
                        <a:t> </a:t>
                      </a:r>
                      <a:r>
                        <a:rPr lang="ru-RU" sz="1200" baseline="0" dirty="0" err="1" smtClean="0"/>
                        <a:t>прочитайГэсэра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Ноябрь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Все желающие </a:t>
                      </a:r>
                      <a:endParaRPr lang="ru-RU" sz="1200" dirty="0"/>
                    </a:p>
                  </a:txBody>
                  <a:tcPr/>
                </a:tc>
              </a:tr>
              <a:tr h="28006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5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/>
                        <a:t>Квэст-игра</a:t>
                      </a:r>
                      <a:r>
                        <a:rPr lang="ru-RU" sz="1200" dirty="0" smtClean="0"/>
                        <a:t> «По следам </a:t>
                      </a:r>
                      <a:r>
                        <a:rPr lang="ru-RU" sz="1200" dirty="0" err="1" smtClean="0"/>
                        <a:t>Гэсэра</a:t>
                      </a:r>
                      <a:r>
                        <a:rPr lang="ru-RU" sz="1200" dirty="0" smtClean="0"/>
                        <a:t>»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Декабрь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Старшие и подготовительные группы </a:t>
                      </a:r>
                      <a:endParaRPr lang="ru-RU" sz="1200" dirty="0"/>
                    </a:p>
                  </a:txBody>
                  <a:tcPr/>
                </a:tc>
              </a:tr>
              <a:tr h="285752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6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Экскурсия в город Гуннов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январь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/>
                        <a:t>Педколлектив</a:t>
                      </a:r>
                      <a:r>
                        <a:rPr lang="ru-RU" sz="1200" dirty="0" smtClean="0"/>
                        <a:t> детского сада</a:t>
                      </a:r>
                      <a:endParaRPr lang="ru-RU" sz="1200" dirty="0"/>
                    </a:p>
                  </a:txBody>
                  <a:tcPr/>
                </a:tc>
              </a:tr>
              <a:tr h="285752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7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Празднование праздника </a:t>
                      </a:r>
                      <a:r>
                        <a:rPr lang="ru-RU" sz="1200" dirty="0" err="1" smtClean="0"/>
                        <a:t>Сагаалган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Февраль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все возрастные группы</a:t>
                      </a:r>
                    </a:p>
                  </a:txBody>
                  <a:tcPr/>
                </a:tc>
              </a:tr>
              <a:tr h="400056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8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Конкурс  «</a:t>
                      </a:r>
                      <a:r>
                        <a:rPr lang="ru-RU" sz="1200" dirty="0" err="1" smtClean="0"/>
                        <a:t>Эдир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Батаар</a:t>
                      </a:r>
                      <a:r>
                        <a:rPr lang="ru-RU" sz="1200" dirty="0" smtClean="0"/>
                        <a:t>, </a:t>
                      </a:r>
                      <a:r>
                        <a:rPr lang="ru-RU" sz="1200" dirty="0" err="1" smtClean="0"/>
                        <a:t>Эдир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Дангина</a:t>
                      </a:r>
                      <a:r>
                        <a:rPr lang="ru-RU" sz="1200" dirty="0" smtClean="0"/>
                        <a:t>»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Март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Все</a:t>
                      </a:r>
                      <a:r>
                        <a:rPr lang="ru-RU" sz="1200" baseline="0" dirty="0" smtClean="0"/>
                        <a:t> желающие </a:t>
                      </a:r>
                      <a:endParaRPr lang="ru-RU" sz="1200" dirty="0"/>
                    </a:p>
                  </a:txBody>
                  <a:tcPr/>
                </a:tc>
              </a:tr>
              <a:tr h="500066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9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Посещение Национальной библиотеки РБ. Выставка книг по </a:t>
                      </a:r>
                      <a:r>
                        <a:rPr lang="ru-RU" sz="1200" dirty="0" err="1" smtClean="0"/>
                        <a:t>Гэсэриаде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апрель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Педагоги, родители и воспитанники детского сада</a:t>
                      </a:r>
                      <a:endParaRPr lang="ru-RU" sz="1200" dirty="0"/>
                    </a:p>
                  </a:txBody>
                  <a:tcPr/>
                </a:tc>
              </a:tr>
              <a:tr h="285752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10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Викторина «В гостях у </a:t>
                      </a:r>
                      <a:r>
                        <a:rPr lang="ru-RU" sz="1200" dirty="0" err="1" smtClean="0"/>
                        <a:t>Гэсэра</a:t>
                      </a:r>
                      <a:r>
                        <a:rPr lang="ru-RU" sz="1200" dirty="0" smtClean="0"/>
                        <a:t>»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май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Все</a:t>
                      </a:r>
                      <a:r>
                        <a:rPr lang="ru-RU" sz="1200" baseline="0" dirty="0" smtClean="0"/>
                        <a:t> возрастные группы</a:t>
                      </a:r>
                      <a:endParaRPr lang="ru-RU" sz="1200" dirty="0"/>
                    </a:p>
                  </a:txBody>
                  <a:tcPr/>
                </a:tc>
              </a:tr>
              <a:tr h="457201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11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Конкурс поделок «Лук и стрела </a:t>
                      </a:r>
                      <a:r>
                        <a:rPr lang="ru-RU" sz="1200" dirty="0" err="1" smtClean="0"/>
                        <a:t>Гэсэра</a:t>
                      </a:r>
                      <a:r>
                        <a:rPr lang="ru-RU" sz="1200" dirty="0" smtClean="0"/>
                        <a:t>»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май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Все желающие </a:t>
                      </a:r>
                      <a:endParaRPr lang="ru-RU" sz="1200" dirty="0"/>
                    </a:p>
                  </a:txBody>
                  <a:tcPr/>
                </a:tc>
              </a:tr>
              <a:tr h="695857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12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Постановка театрального представления отрывка</a:t>
                      </a:r>
                      <a:r>
                        <a:rPr lang="ru-RU" sz="1200" baseline="0" dirty="0" smtClean="0"/>
                        <a:t> из эпоса «</a:t>
                      </a:r>
                      <a:r>
                        <a:rPr lang="ru-RU" sz="1200" baseline="0" dirty="0" err="1" smtClean="0"/>
                        <a:t>Гэсэр</a:t>
                      </a:r>
                      <a:r>
                        <a:rPr lang="ru-RU" sz="1200" baseline="0" dirty="0" smtClean="0"/>
                        <a:t>»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май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Педагоги ДОУ</a:t>
                      </a:r>
                      <a:endParaRPr lang="ru-RU" sz="12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8" descr="https://ds04.infourok.ru/uploads/ex/06a6/000780b5-deede599/hello_html_7784ceaf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1749917"/>
            <a:ext cx="285752" cy="464637"/>
          </a:xfrm>
          <a:prstGeom prst="rect">
            <a:avLst/>
          </a:prstGeom>
          <a:noFill/>
        </p:spPr>
      </p:pic>
      <p:pic>
        <p:nvPicPr>
          <p:cNvPr id="7" name="Picture 4" descr="https://buryadxelen.com/backend/web/assets/319430f9/pictures/42_29.jp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1538" y="2714620"/>
            <a:ext cx="285752" cy="442170"/>
          </a:xfrm>
          <a:prstGeom prst="rect">
            <a:avLst/>
          </a:prstGeom>
          <a:noFill/>
        </p:spPr>
      </p:pic>
      <p:pic>
        <p:nvPicPr>
          <p:cNvPr id="16388" name="Picture 4" descr="https://buryadxelen.com/backend/web/assets/319430f9/pictures/42_2.jp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71538" y="1316518"/>
            <a:ext cx="242264" cy="3979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1470" y="71414"/>
            <a:ext cx="4071966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  <a:scene3d>
            <a:camera prst="perspectiveContrastingRightFacing"/>
            <a:lightRig rig="threePt" dir="t"/>
          </a:scene3d>
          <a:sp3d/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6200000">
            <a:off x="-185792" y="2743150"/>
            <a:ext cx="4372048" cy="3857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  <a:softEdge rad="127000"/>
          </a:effectLst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2066" y="103861"/>
            <a:ext cx="3929058" cy="4396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39700">
              <a:schemeClr val="accent4">
                <a:satMod val="175000"/>
                <a:alpha val="40000"/>
              </a:schemeClr>
            </a:glow>
            <a:softEdge rad="3175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0232" y="285728"/>
            <a:ext cx="5472122" cy="511156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Конкурс рисунков и поделок на тему 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Гэсэр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  (сентябрь 2021)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4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00496" y="2714620"/>
            <a:ext cx="3714744" cy="3968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14" name="Picture 8" descr="https://ds04.infourok.ru/uploads/ex/06a6/000780b5-deede599/hello_html_7784ceaf.jp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14744" y="1053542"/>
            <a:ext cx="1005847" cy="16355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0"/>
            <a:ext cx="7215238" cy="857256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Прочтение отрывка из эпоса </a:t>
            </a:r>
            <a:r>
              <a:rPr lang="ru-RU" sz="2400" dirty="0" smtClean="0"/>
              <a:t>«</a:t>
            </a:r>
            <a:r>
              <a:rPr lang="ru-RU" sz="2400" dirty="0" err="1" smtClean="0"/>
              <a:t>Гэсэр</a:t>
            </a:r>
            <a:r>
              <a:rPr lang="ru-RU" sz="2400" dirty="0" smtClean="0"/>
              <a:t>»</a:t>
            </a:r>
            <a:endParaRPr lang="ru-RU" sz="2400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2214554"/>
            <a:ext cx="3071834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8992" y="4250553"/>
            <a:ext cx="3476596" cy="2607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7554" y="642918"/>
            <a:ext cx="2839661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39700">
              <a:schemeClr val="accent4">
                <a:satMod val="175000"/>
                <a:alpha val="40000"/>
              </a:schemeClr>
            </a:glow>
            <a:softEdge rad="127000"/>
          </a:effec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43636" y="1214422"/>
            <a:ext cx="3000364" cy="4541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18441" name="Picture 9" descr="https://buryadxelen.com/backend/web/assets/319430f9/pictures/42_2.jp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71538" y="714356"/>
            <a:ext cx="773086" cy="1269956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0" y="5929330"/>
            <a:ext cx="3357554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hlinkClick r:id="rId8"/>
              </a:rPr>
              <a:t>https://www.youtube.com/c/uzecTV/videos</a:t>
            </a:r>
            <a:endParaRPr lang="en-US" sz="2000" b="1" cap="none" spc="100" dirty="0" smtClean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  <a:p>
            <a:pPr algn="ctr"/>
            <a:endParaRPr lang="ru-RU" sz="20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Флэшмоб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«Читаем эпос «Абай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Гэсэр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428736"/>
            <a:ext cx="3857652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1643050"/>
            <a:ext cx="4429096" cy="4429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19460" name="Picture 4" descr="https://buryadxelen.com/backend/web/assets/319430f9/pictures/42_29.jp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15338" y="285728"/>
            <a:ext cx="692502" cy="1071570"/>
          </a:xfrm>
          <a:prstGeom prst="rect">
            <a:avLst/>
          </a:prstGeom>
          <a:noFill/>
        </p:spPr>
      </p:pic>
      <p:pic>
        <p:nvPicPr>
          <p:cNvPr id="19462" name="Picture 6" descr="https://itexts.net/files/online_html/121089/i_048.jp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072462" y="6072206"/>
            <a:ext cx="758221" cy="6208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685</TotalTime>
  <Words>501</Words>
  <Application>Microsoft Office PowerPoint</Application>
  <PresentationFormat>Экран (4:3)</PresentationFormat>
  <Paragraphs>90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 </vt:lpstr>
      <vt:lpstr>Паспорт проекта </vt:lpstr>
      <vt:lpstr>Презентация PowerPoint</vt:lpstr>
      <vt:lpstr>Цель проекта: </vt:lpstr>
      <vt:lpstr>Презентация PowerPoint</vt:lpstr>
      <vt:lpstr>Конкурс рисунков и поделок на тему «Гэсэр»  (сентябрь 2021)</vt:lpstr>
      <vt:lpstr>Прочтение отрывка из эпоса «Гэсэр»</vt:lpstr>
      <vt:lpstr>Флэшмоб «Читаем эпос «Абай Гэсэр»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user1</cp:lastModifiedBy>
  <cp:revision>38</cp:revision>
  <dcterms:created xsi:type="dcterms:W3CDTF">2021-11-03T08:52:29Z</dcterms:created>
  <dcterms:modified xsi:type="dcterms:W3CDTF">2022-05-16T09:01:20Z</dcterms:modified>
</cp:coreProperties>
</file>